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912e241d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912e241d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912e241dc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912e241dc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912e241dc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912e241dc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912e241dc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912e241dc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912e241dc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912e241dc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912e241dc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912e241dc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912e241dc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912e241dc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92bb0effa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92bb0effa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912e241dc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912e241dc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912e241dc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912e241dc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9615bedd7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9615bedd7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99b3611c23_3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99b3611c23_3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99b3611c23_3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99b3611c23_3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99b3611c23_3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99b3611c23_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99b3611c23_3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99b3611c23_3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99b3611c23_3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99b3611c23_3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99b3611c23_3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99b3611c23_3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99b3611c23_3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99b3611c23_3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99b3611c23_3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99b3611c23_3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9615bedd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9615bedd7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9615bedd7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9615bedd7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99b3611c2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99b3611c2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99b3611c2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99b3611c2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913feac3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913feac3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913feac35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913feac35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99b3611c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99b3611c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IEEE 802.11p Vehicle to Infrastructure Communications in Urban Environments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7500" lnSpcReduction="10000"/>
          </a:bodyPr>
          <a:lstStyle/>
          <a:p>
            <a:pPr indent="0" lvl="0" marL="0" rtl="0" algn="ctr">
              <a:spcBef>
                <a:spcPts val="0"/>
              </a:spcBef>
              <a:spcAft>
                <a:spcPts val="0"/>
              </a:spcAft>
              <a:buNone/>
            </a:pPr>
            <a:r>
              <a:rPr lang="en"/>
              <a:t>Chitradevi Maruthavanan, Drew McKinney, Matthew Marcellinus</a:t>
            </a:r>
            <a:endParaRPr/>
          </a:p>
          <a:p>
            <a:pPr indent="0" lvl="0" marL="0" rtl="0" algn="ctr">
              <a:spcBef>
                <a:spcPts val="0"/>
              </a:spcBef>
              <a:spcAft>
                <a:spcPts val="0"/>
              </a:spcAft>
              <a:buNone/>
            </a:pPr>
            <a:r>
              <a:t/>
            </a:r>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258350"/>
            <a:ext cx="8520600" cy="5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Experimental Results</a:t>
            </a:r>
            <a:endParaRPr sz="2500"/>
          </a:p>
        </p:txBody>
      </p:sp>
      <p:sp>
        <p:nvSpPr>
          <p:cNvPr id="126" name="Google Shape;126;p22"/>
          <p:cNvSpPr txBox="1"/>
          <p:nvPr>
            <p:ph idx="1" type="body"/>
          </p:nvPr>
        </p:nvSpPr>
        <p:spPr>
          <a:xfrm>
            <a:off x="311700" y="859600"/>
            <a:ext cx="8520600" cy="4157100"/>
          </a:xfrm>
          <a:prstGeom prst="rect">
            <a:avLst/>
          </a:prstGeom>
        </p:spPr>
        <p:txBody>
          <a:bodyPr anchorCtr="0" anchor="t" bIns="91425" lIns="91425" spcFirstLastPara="1" rIns="91425" wrap="square" tIns="91425">
            <a:noAutofit/>
          </a:bodyPr>
          <a:lstStyle/>
          <a:p>
            <a:pPr indent="0" lvl="0" marL="0" rtl="0" algn="l">
              <a:lnSpc>
                <a:spcPct val="70000"/>
              </a:lnSpc>
              <a:spcBef>
                <a:spcPts val="1000"/>
              </a:spcBef>
              <a:spcAft>
                <a:spcPts val="0"/>
              </a:spcAft>
              <a:buSzPts val="852"/>
              <a:buNone/>
            </a:pPr>
            <a:r>
              <a:rPr lang="en" sz="1485"/>
              <a:t>•V2I communication performance measured during field tests in city of Bologna in Italy</a:t>
            </a:r>
            <a:endParaRPr sz="1485"/>
          </a:p>
          <a:p>
            <a:pPr indent="0" lvl="0" marL="0" rtl="0" algn="l">
              <a:lnSpc>
                <a:spcPct val="70000"/>
              </a:lnSpc>
              <a:spcBef>
                <a:spcPts val="1000"/>
              </a:spcBef>
              <a:spcAft>
                <a:spcPts val="0"/>
              </a:spcAft>
              <a:buSzPts val="852"/>
              <a:buNone/>
            </a:pPr>
            <a:r>
              <a:rPr lang="en" sz="1485"/>
              <a:t>•Measured through </a:t>
            </a:r>
            <a:r>
              <a:rPr b="1" lang="en" sz="1485"/>
              <a:t>PDR </a:t>
            </a:r>
            <a:r>
              <a:rPr lang="en" sz="1485"/>
              <a:t>as a function of </a:t>
            </a:r>
            <a:r>
              <a:rPr b="1" lang="en" sz="1485"/>
              <a:t>distance between OBU and RSU</a:t>
            </a:r>
            <a:endParaRPr b="1" sz="1485"/>
          </a:p>
          <a:p>
            <a:pPr indent="0" lvl="0" marL="0" rtl="0" algn="l">
              <a:lnSpc>
                <a:spcPct val="70000"/>
              </a:lnSpc>
              <a:spcBef>
                <a:spcPts val="1000"/>
              </a:spcBef>
              <a:spcAft>
                <a:spcPts val="0"/>
              </a:spcAft>
              <a:buSzPts val="852"/>
              <a:buNone/>
            </a:pPr>
            <a:r>
              <a:rPr b="1" lang="en" sz="1485" u="sng"/>
              <a:t>Performance Indicators</a:t>
            </a:r>
            <a:endParaRPr b="1" sz="1485" u="sng"/>
          </a:p>
          <a:p>
            <a:pPr indent="-322897" lvl="0" marL="457200" rtl="0" algn="l">
              <a:lnSpc>
                <a:spcPct val="70000"/>
              </a:lnSpc>
              <a:spcBef>
                <a:spcPts val="500"/>
              </a:spcBef>
              <a:spcAft>
                <a:spcPts val="0"/>
              </a:spcAft>
              <a:buSzPts val="1485"/>
              <a:buChar char="➔"/>
            </a:pPr>
            <a:r>
              <a:rPr b="1" lang="en" sz="1485"/>
              <a:t>RCR</a:t>
            </a:r>
            <a:r>
              <a:rPr lang="en" sz="1485"/>
              <a:t> if PDR &gt; 0.7 - High Quality V2I transmissions.</a:t>
            </a:r>
            <a:endParaRPr sz="1485"/>
          </a:p>
          <a:p>
            <a:pPr indent="-322897" lvl="0" marL="457200" rtl="0" algn="l">
              <a:lnSpc>
                <a:spcPct val="70000"/>
              </a:lnSpc>
              <a:spcBef>
                <a:spcPts val="0"/>
              </a:spcBef>
              <a:spcAft>
                <a:spcPts val="0"/>
              </a:spcAft>
              <a:buSzPts val="1485"/>
              <a:buChar char="➔"/>
            </a:pPr>
            <a:r>
              <a:rPr b="1" lang="en" sz="1485"/>
              <a:t>UCR</a:t>
            </a:r>
            <a:r>
              <a:rPr lang="en" sz="1485"/>
              <a:t> if PDR &lt; 0.1 - Low Quality V2I transmissions.</a:t>
            </a:r>
            <a:endParaRPr sz="1485"/>
          </a:p>
          <a:p>
            <a:pPr indent="0" lvl="0" marL="0" rtl="0" algn="l">
              <a:lnSpc>
                <a:spcPct val="70000"/>
              </a:lnSpc>
              <a:spcBef>
                <a:spcPts val="1000"/>
              </a:spcBef>
              <a:spcAft>
                <a:spcPts val="0"/>
              </a:spcAft>
              <a:buSzPts val="852"/>
              <a:buNone/>
            </a:pPr>
            <a:r>
              <a:rPr lang="en" sz="1485" u="sng"/>
              <a:t>Acronyms</a:t>
            </a:r>
            <a:r>
              <a:rPr lang="en" sz="1485"/>
              <a:t>:</a:t>
            </a:r>
            <a:endParaRPr sz="1485"/>
          </a:p>
          <a:p>
            <a:pPr indent="0" lvl="0" marL="0" rtl="0" algn="l">
              <a:lnSpc>
                <a:spcPct val="70000"/>
              </a:lnSpc>
              <a:spcBef>
                <a:spcPts val="1000"/>
              </a:spcBef>
              <a:spcAft>
                <a:spcPts val="0"/>
              </a:spcAft>
              <a:buSzPts val="852"/>
              <a:buNone/>
            </a:pPr>
            <a:r>
              <a:rPr b="1" lang="en" sz="1485"/>
              <a:t>PDR - </a:t>
            </a:r>
            <a:r>
              <a:rPr lang="en" sz="1485"/>
              <a:t>Packet Delivery Ratio</a:t>
            </a:r>
            <a:endParaRPr sz="1485"/>
          </a:p>
          <a:p>
            <a:pPr indent="0" lvl="0" marL="0" rtl="0" algn="l">
              <a:lnSpc>
                <a:spcPct val="70000"/>
              </a:lnSpc>
              <a:spcBef>
                <a:spcPts val="1000"/>
              </a:spcBef>
              <a:spcAft>
                <a:spcPts val="0"/>
              </a:spcAft>
              <a:buSzPts val="852"/>
              <a:buNone/>
            </a:pPr>
            <a:r>
              <a:rPr b="1" lang="en" sz="1485"/>
              <a:t>OBU - </a:t>
            </a:r>
            <a:r>
              <a:rPr lang="en" sz="1485"/>
              <a:t>On Board Unit</a:t>
            </a:r>
            <a:endParaRPr sz="1485"/>
          </a:p>
          <a:p>
            <a:pPr indent="0" lvl="0" marL="0" rtl="0" algn="l">
              <a:lnSpc>
                <a:spcPct val="70000"/>
              </a:lnSpc>
              <a:spcBef>
                <a:spcPts val="1000"/>
              </a:spcBef>
              <a:spcAft>
                <a:spcPts val="0"/>
              </a:spcAft>
              <a:buSzPts val="852"/>
              <a:buNone/>
            </a:pPr>
            <a:r>
              <a:rPr b="1" lang="en" sz="1485"/>
              <a:t>RSU - </a:t>
            </a:r>
            <a:r>
              <a:rPr lang="en" sz="1485"/>
              <a:t>Road Side Unit</a:t>
            </a:r>
            <a:endParaRPr sz="1485"/>
          </a:p>
          <a:p>
            <a:pPr indent="0" lvl="0" marL="0" rtl="0" algn="l">
              <a:lnSpc>
                <a:spcPct val="70000"/>
              </a:lnSpc>
              <a:spcBef>
                <a:spcPts val="1000"/>
              </a:spcBef>
              <a:spcAft>
                <a:spcPts val="0"/>
              </a:spcAft>
              <a:buSzPts val="852"/>
              <a:buNone/>
            </a:pPr>
            <a:r>
              <a:rPr b="1" lang="en" sz="1485"/>
              <a:t>RCR</a:t>
            </a:r>
            <a:r>
              <a:rPr lang="en" sz="1485"/>
              <a:t> - Reliable Connectivity Range</a:t>
            </a:r>
            <a:endParaRPr sz="1485"/>
          </a:p>
          <a:p>
            <a:pPr indent="0" lvl="0" marL="0" rtl="0" algn="l">
              <a:lnSpc>
                <a:spcPct val="70000"/>
              </a:lnSpc>
              <a:spcBef>
                <a:spcPts val="1000"/>
              </a:spcBef>
              <a:spcAft>
                <a:spcPts val="0"/>
              </a:spcAft>
              <a:buSzPts val="852"/>
              <a:buNone/>
            </a:pPr>
            <a:r>
              <a:rPr b="1" lang="en" sz="1485"/>
              <a:t>UCR</a:t>
            </a:r>
            <a:r>
              <a:rPr lang="en" sz="1485"/>
              <a:t> - Un-reliable Connectivity Range</a:t>
            </a:r>
            <a:endParaRPr sz="1485"/>
          </a:p>
          <a:p>
            <a:pPr indent="0" lvl="0" marL="0" rtl="0" algn="l">
              <a:lnSpc>
                <a:spcPct val="95000"/>
              </a:lnSpc>
              <a:spcBef>
                <a:spcPts val="0"/>
              </a:spcBef>
              <a:spcAft>
                <a:spcPts val="1200"/>
              </a:spcAft>
              <a:buSzPts val="852"/>
              <a:buNone/>
            </a:pPr>
            <a:r>
              <a:t/>
            </a:r>
            <a:endParaRPr sz="1395">
              <a:solidFill>
                <a:schemeClr val="dk1"/>
              </a:solidFill>
            </a:endParaRPr>
          </a:p>
        </p:txBody>
      </p:sp>
      <p:sp>
        <p:nvSpPr>
          <p:cNvPr id="127" name="Google Shape;12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Experimental Results - LOS conditions</a:t>
            </a:r>
            <a:endParaRPr sz="2500"/>
          </a:p>
        </p:txBody>
      </p:sp>
      <p:sp>
        <p:nvSpPr>
          <p:cNvPr id="133" name="Google Shape;13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9725" lvl="0" marL="457200" rtl="0" algn="l">
              <a:lnSpc>
                <a:spcPct val="90000"/>
              </a:lnSpc>
              <a:spcBef>
                <a:spcPts val="1000"/>
              </a:spcBef>
              <a:spcAft>
                <a:spcPts val="0"/>
              </a:spcAft>
              <a:buSzPts val="1750"/>
              <a:buChar char="●"/>
            </a:pPr>
            <a:r>
              <a:rPr b="1" lang="en" sz="1750"/>
              <a:t>LOS – Line of Sight </a:t>
            </a:r>
            <a:r>
              <a:rPr lang="en" sz="1750"/>
              <a:t>conditions</a:t>
            </a:r>
            <a:endParaRPr sz="1750"/>
          </a:p>
          <a:p>
            <a:pPr indent="-339725" lvl="0" marL="457200" rtl="0" algn="l">
              <a:lnSpc>
                <a:spcPct val="90000"/>
              </a:lnSpc>
              <a:spcBef>
                <a:spcPts val="0"/>
              </a:spcBef>
              <a:spcAft>
                <a:spcPts val="0"/>
              </a:spcAft>
              <a:buSzPts val="1750"/>
              <a:buChar char="●"/>
            </a:pPr>
            <a:r>
              <a:rPr b="1" lang="en" sz="1750"/>
              <a:t>NLOS – Non-Line of Sight </a:t>
            </a:r>
            <a:r>
              <a:rPr lang="en" sz="1750"/>
              <a:t>conditions</a:t>
            </a:r>
            <a:endParaRPr sz="1750"/>
          </a:p>
          <a:p>
            <a:pPr indent="0" lvl="0" marL="0" rtl="0" algn="l">
              <a:lnSpc>
                <a:spcPct val="90000"/>
              </a:lnSpc>
              <a:spcBef>
                <a:spcPts val="1000"/>
              </a:spcBef>
              <a:spcAft>
                <a:spcPts val="0"/>
              </a:spcAft>
              <a:buNone/>
            </a:pPr>
            <a:r>
              <a:t/>
            </a:r>
            <a:endParaRPr sz="1750">
              <a:solidFill>
                <a:schemeClr val="dk1"/>
              </a:solidFill>
            </a:endParaRPr>
          </a:p>
          <a:p>
            <a:pPr indent="0" lvl="0" marL="0" rtl="0" algn="l">
              <a:lnSpc>
                <a:spcPct val="90000"/>
              </a:lnSpc>
              <a:spcBef>
                <a:spcPts val="1000"/>
              </a:spcBef>
              <a:spcAft>
                <a:spcPts val="0"/>
              </a:spcAft>
              <a:buNone/>
            </a:pPr>
            <a:r>
              <a:rPr b="1" lang="en" sz="1750">
                <a:solidFill>
                  <a:srgbClr val="FF0000"/>
                </a:solidFill>
              </a:rPr>
              <a:t>Scenario 1</a:t>
            </a:r>
            <a:r>
              <a:rPr b="1" lang="en" sz="1750">
                <a:solidFill>
                  <a:schemeClr val="dk1"/>
                </a:solidFill>
              </a:rPr>
              <a:t> </a:t>
            </a:r>
            <a:r>
              <a:rPr lang="en" sz="1750">
                <a:solidFill>
                  <a:schemeClr val="dk1"/>
                </a:solidFill>
              </a:rPr>
              <a:t>– Straight Streets without obstacles (LOS)</a:t>
            </a:r>
            <a:endParaRPr sz="1750">
              <a:solidFill>
                <a:schemeClr val="dk1"/>
              </a:solidFill>
            </a:endParaRPr>
          </a:p>
          <a:p>
            <a:pPr indent="-339725" lvl="0" marL="457200" rtl="0" algn="l">
              <a:lnSpc>
                <a:spcPct val="90000"/>
              </a:lnSpc>
              <a:spcBef>
                <a:spcPts val="500"/>
              </a:spcBef>
              <a:spcAft>
                <a:spcPts val="0"/>
              </a:spcAft>
              <a:buSzPts val="1750"/>
              <a:buChar char="➢"/>
            </a:pPr>
            <a:r>
              <a:rPr lang="en" sz="1750"/>
              <a:t>Antenna Height = 6.5m</a:t>
            </a:r>
            <a:endParaRPr sz="1750"/>
          </a:p>
          <a:p>
            <a:pPr indent="-339725" lvl="0" marL="457200" rtl="0" algn="l">
              <a:lnSpc>
                <a:spcPct val="90000"/>
              </a:lnSpc>
              <a:spcBef>
                <a:spcPts val="0"/>
              </a:spcBef>
              <a:spcAft>
                <a:spcPts val="0"/>
              </a:spcAft>
              <a:buSzPts val="1750"/>
              <a:buChar char="➢"/>
            </a:pPr>
            <a:r>
              <a:rPr lang="en" sz="1750"/>
              <a:t>Power Levels = 10dBm and 20dBm</a:t>
            </a:r>
            <a:endParaRPr sz="1750"/>
          </a:p>
          <a:p>
            <a:pPr indent="0" lvl="0" marL="0" rtl="0" algn="l">
              <a:spcBef>
                <a:spcPts val="0"/>
              </a:spcBef>
              <a:spcAft>
                <a:spcPts val="1200"/>
              </a:spcAft>
              <a:buNone/>
            </a:pPr>
            <a:r>
              <a:t/>
            </a:r>
            <a:endParaRPr>
              <a:solidFill>
                <a:schemeClr val="dk1"/>
              </a:solidFill>
            </a:endParaRPr>
          </a:p>
        </p:txBody>
      </p:sp>
      <p:sp>
        <p:nvSpPr>
          <p:cNvPr id="134" name="Google Shape;13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PDR (vs) Distance from OBU to RSU (LOS conditions)</a:t>
            </a:r>
            <a:endParaRPr sz="2500"/>
          </a:p>
        </p:txBody>
      </p:sp>
      <p:pic>
        <p:nvPicPr>
          <p:cNvPr id="140" name="Google Shape;140;p24"/>
          <p:cNvPicPr preferRelativeResize="0"/>
          <p:nvPr/>
        </p:nvPicPr>
        <p:blipFill>
          <a:blip r:embed="rId3">
            <a:alphaModFix/>
          </a:blip>
          <a:stretch>
            <a:fillRect/>
          </a:stretch>
        </p:blipFill>
        <p:spPr>
          <a:xfrm>
            <a:off x="1852800" y="1164925"/>
            <a:ext cx="4758574" cy="3607500"/>
          </a:xfrm>
          <a:prstGeom prst="rect">
            <a:avLst/>
          </a:prstGeom>
          <a:noFill/>
          <a:ln>
            <a:noFill/>
          </a:ln>
        </p:spPr>
      </p:pic>
      <p:sp>
        <p:nvSpPr>
          <p:cNvPr id="141" name="Google Shape;14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t>Experimental Results - NLOS conditions</a:t>
            </a:r>
            <a:endParaRPr/>
          </a:p>
        </p:txBody>
      </p:sp>
      <p:sp>
        <p:nvSpPr>
          <p:cNvPr id="147" name="Google Shape;147;p25"/>
          <p:cNvSpPr txBox="1"/>
          <p:nvPr>
            <p:ph idx="1" type="body"/>
          </p:nvPr>
        </p:nvSpPr>
        <p:spPr>
          <a:xfrm>
            <a:off x="311700" y="1152475"/>
            <a:ext cx="8520600" cy="3772500"/>
          </a:xfrm>
          <a:prstGeom prst="rect">
            <a:avLst/>
          </a:prstGeom>
        </p:spPr>
        <p:txBody>
          <a:bodyPr anchorCtr="0" anchor="t" bIns="91425" lIns="91425" spcFirstLastPara="1" rIns="91425" wrap="square" tIns="91425">
            <a:noAutofit/>
          </a:bodyPr>
          <a:lstStyle/>
          <a:p>
            <a:pPr indent="-339725" lvl="0" marL="457200" rtl="0" algn="l">
              <a:lnSpc>
                <a:spcPct val="150000"/>
              </a:lnSpc>
              <a:spcBef>
                <a:spcPts val="500"/>
              </a:spcBef>
              <a:spcAft>
                <a:spcPts val="0"/>
              </a:spcAft>
              <a:buSzPts val="1750"/>
              <a:buChar char="●"/>
            </a:pPr>
            <a:r>
              <a:rPr lang="en" sz="1750"/>
              <a:t>Urban environments have streets with multiple intersections and curves</a:t>
            </a:r>
            <a:endParaRPr sz="1750"/>
          </a:p>
          <a:p>
            <a:pPr indent="-339725" lvl="0" marL="457200" rtl="0" algn="l">
              <a:lnSpc>
                <a:spcPct val="150000"/>
              </a:lnSpc>
              <a:spcBef>
                <a:spcPts val="0"/>
              </a:spcBef>
              <a:spcAft>
                <a:spcPts val="0"/>
              </a:spcAft>
              <a:buSzPts val="1750"/>
              <a:buChar char="●"/>
            </a:pPr>
            <a:r>
              <a:rPr lang="en" sz="1750"/>
              <a:t>These environments provoke NLOS conditions between RSU and OBU</a:t>
            </a:r>
            <a:endParaRPr sz="1750"/>
          </a:p>
          <a:p>
            <a:pPr indent="0" lvl="0" marL="0" rtl="0" algn="l">
              <a:lnSpc>
                <a:spcPct val="150000"/>
              </a:lnSpc>
              <a:spcBef>
                <a:spcPts val="500"/>
              </a:spcBef>
              <a:spcAft>
                <a:spcPts val="0"/>
              </a:spcAft>
              <a:buNone/>
            </a:pPr>
            <a:r>
              <a:rPr b="1" lang="en" sz="1750">
                <a:solidFill>
                  <a:srgbClr val="FF0000"/>
                </a:solidFill>
              </a:rPr>
              <a:t>Scenario 1</a:t>
            </a:r>
            <a:r>
              <a:rPr b="1" lang="en" sz="1750">
                <a:solidFill>
                  <a:schemeClr val="dk1"/>
                </a:solidFill>
              </a:rPr>
              <a:t> </a:t>
            </a:r>
            <a:r>
              <a:rPr lang="en" sz="1750">
                <a:solidFill>
                  <a:schemeClr val="dk1"/>
                </a:solidFill>
              </a:rPr>
              <a:t>- Bologna’s ringway under low traffic density</a:t>
            </a:r>
            <a:endParaRPr sz="1750">
              <a:solidFill>
                <a:schemeClr val="dk1"/>
              </a:solidFill>
            </a:endParaRPr>
          </a:p>
          <a:p>
            <a:pPr indent="-339725" lvl="0" marL="457200" rtl="0" algn="l">
              <a:lnSpc>
                <a:spcPct val="115000"/>
              </a:lnSpc>
              <a:spcBef>
                <a:spcPts val="500"/>
              </a:spcBef>
              <a:spcAft>
                <a:spcPts val="0"/>
              </a:spcAft>
              <a:buSzPts val="1750"/>
              <a:buChar char="➢"/>
            </a:pPr>
            <a:r>
              <a:rPr lang="en" sz="1750"/>
              <a:t>Antenna height = 6.5m; power levels = 10dBm and 20dBm</a:t>
            </a:r>
            <a:endParaRPr sz="1750"/>
          </a:p>
          <a:p>
            <a:pPr indent="-339725" lvl="0" marL="457200" rtl="0" algn="l">
              <a:lnSpc>
                <a:spcPct val="115000"/>
              </a:lnSpc>
              <a:spcBef>
                <a:spcPts val="0"/>
              </a:spcBef>
              <a:spcAft>
                <a:spcPts val="0"/>
              </a:spcAft>
              <a:buSzPts val="1750"/>
              <a:buChar char="➢"/>
            </a:pPr>
            <a:r>
              <a:rPr lang="en" sz="1750"/>
              <a:t>Sharp curve at 340m from RSU</a:t>
            </a:r>
            <a:endParaRPr sz="1750"/>
          </a:p>
          <a:p>
            <a:pPr indent="-339725" lvl="0" marL="457200" rtl="0" algn="l">
              <a:lnSpc>
                <a:spcPct val="115000"/>
              </a:lnSpc>
              <a:spcBef>
                <a:spcPts val="0"/>
              </a:spcBef>
              <a:spcAft>
                <a:spcPts val="0"/>
              </a:spcAft>
              <a:buSzPts val="1750"/>
              <a:buChar char="➢"/>
            </a:pPr>
            <a:r>
              <a:rPr lang="en" sz="1750"/>
              <a:t>Increasing the transmission power levels did not impact the RCR and UCR due to </a:t>
            </a:r>
            <a:r>
              <a:rPr b="1" lang="en" sz="1750"/>
              <a:t>strong NLOS conditions</a:t>
            </a:r>
            <a:endParaRPr b="1" sz="1750"/>
          </a:p>
          <a:p>
            <a:pPr indent="-339725" lvl="0" marL="457200" rtl="0" algn="l">
              <a:lnSpc>
                <a:spcPct val="115000"/>
              </a:lnSpc>
              <a:spcBef>
                <a:spcPts val="0"/>
              </a:spcBef>
              <a:spcAft>
                <a:spcPts val="0"/>
              </a:spcAft>
              <a:buSzPts val="1750"/>
              <a:buChar char="➢"/>
            </a:pPr>
            <a:r>
              <a:rPr lang="en" sz="1750"/>
              <a:t>Difference between RCR and UCR significantly reduced due to sudden loss of connectivity after curve</a:t>
            </a:r>
            <a:endParaRPr sz="1750"/>
          </a:p>
          <a:p>
            <a:pPr indent="0" lvl="0" marL="457200" rtl="0" algn="l">
              <a:lnSpc>
                <a:spcPct val="150000"/>
              </a:lnSpc>
              <a:spcBef>
                <a:spcPts val="500"/>
              </a:spcBef>
              <a:spcAft>
                <a:spcPts val="0"/>
              </a:spcAft>
              <a:buNone/>
            </a:pPr>
            <a:r>
              <a:t/>
            </a:r>
            <a:endParaRPr sz="1750">
              <a:solidFill>
                <a:schemeClr val="dk1"/>
              </a:solidFill>
            </a:endParaRPr>
          </a:p>
          <a:p>
            <a:pPr indent="0" lvl="0" marL="0" rtl="0" algn="l">
              <a:lnSpc>
                <a:spcPct val="150000"/>
              </a:lnSpc>
              <a:spcBef>
                <a:spcPts val="0"/>
              </a:spcBef>
              <a:spcAft>
                <a:spcPts val="1200"/>
              </a:spcAft>
              <a:buNone/>
            </a:pPr>
            <a:r>
              <a:t/>
            </a:r>
            <a:endParaRPr sz="1750">
              <a:solidFill>
                <a:schemeClr val="dk1"/>
              </a:solidFill>
            </a:endParaRPr>
          </a:p>
        </p:txBody>
      </p:sp>
      <p:sp>
        <p:nvSpPr>
          <p:cNvPr id="148" name="Google Shape;14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Experimental Results - NLOS conditions(contd.)</a:t>
            </a:r>
            <a:endParaRPr sz="2500"/>
          </a:p>
        </p:txBody>
      </p:sp>
      <p:sp>
        <p:nvSpPr>
          <p:cNvPr id="154" name="Google Shape;154;p26"/>
          <p:cNvSpPr txBox="1"/>
          <p:nvPr>
            <p:ph idx="1" type="body"/>
          </p:nvPr>
        </p:nvSpPr>
        <p:spPr>
          <a:xfrm>
            <a:off x="311700" y="1225975"/>
            <a:ext cx="8520600" cy="2658600"/>
          </a:xfrm>
          <a:prstGeom prst="rect">
            <a:avLst/>
          </a:prstGeom>
        </p:spPr>
        <p:txBody>
          <a:bodyPr anchorCtr="0" anchor="t" bIns="91425" lIns="91425" spcFirstLastPara="1" rIns="91425" wrap="square" tIns="91425">
            <a:normAutofit/>
          </a:bodyPr>
          <a:lstStyle/>
          <a:p>
            <a:pPr indent="0" lvl="0" marL="0" rtl="0" algn="l">
              <a:lnSpc>
                <a:spcPct val="150000"/>
              </a:lnSpc>
              <a:spcBef>
                <a:spcPts val="500"/>
              </a:spcBef>
              <a:spcAft>
                <a:spcPts val="0"/>
              </a:spcAft>
              <a:buNone/>
            </a:pPr>
            <a:r>
              <a:rPr b="1" lang="en" sz="1750">
                <a:solidFill>
                  <a:srgbClr val="FF0000"/>
                </a:solidFill>
              </a:rPr>
              <a:t>Scenario 2</a:t>
            </a:r>
            <a:r>
              <a:rPr lang="en" sz="1750">
                <a:solidFill>
                  <a:srgbClr val="FF0000"/>
                </a:solidFill>
              </a:rPr>
              <a:t> </a:t>
            </a:r>
            <a:r>
              <a:rPr lang="en" sz="1750">
                <a:solidFill>
                  <a:schemeClr val="dk1"/>
                </a:solidFill>
              </a:rPr>
              <a:t>– A.Costa Avenue under low traffic density</a:t>
            </a:r>
            <a:endParaRPr sz="1750">
              <a:solidFill>
                <a:schemeClr val="dk1"/>
              </a:solidFill>
            </a:endParaRPr>
          </a:p>
          <a:p>
            <a:pPr indent="-339725" lvl="0" marL="457200" rtl="0" algn="l">
              <a:lnSpc>
                <a:spcPct val="150000"/>
              </a:lnSpc>
              <a:spcBef>
                <a:spcPts val="500"/>
              </a:spcBef>
              <a:spcAft>
                <a:spcPts val="0"/>
              </a:spcAft>
              <a:buSzPts val="1750"/>
              <a:buChar char="➢"/>
            </a:pPr>
            <a:r>
              <a:rPr lang="en" sz="1750"/>
              <a:t>Antenna height = 6.5m; power levels = 10dBm and 20dBm</a:t>
            </a:r>
            <a:endParaRPr sz="1750"/>
          </a:p>
          <a:p>
            <a:pPr indent="-339725" lvl="0" marL="457200" rtl="0" algn="l">
              <a:lnSpc>
                <a:spcPct val="150000"/>
              </a:lnSpc>
              <a:spcBef>
                <a:spcPts val="0"/>
              </a:spcBef>
              <a:spcAft>
                <a:spcPts val="0"/>
              </a:spcAft>
              <a:buSzPts val="1750"/>
              <a:buChar char="➢"/>
            </a:pPr>
            <a:r>
              <a:rPr lang="en" sz="1750"/>
              <a:t>Smooth curves and </a:t>
            </a:r>
            <a:r>
              <a:rPr b="1" lang="en" sz="1750"/>
              <a:t>lighter NLOS conditions</a:t>
            </a:r>
            <a:endParaRPr b="1" sz="1750"/>
          </a:p>
          <a:p>
            <a:pPr indent="-339725" lvl="0" marL="457200" rtl="0" algn="l">
              <a:lnSpc>
                <a:spcPct val="150000"/>
              </a:lnSpc>
              <a:spcBef>
                <a:spcPts val="0"/>
              </a:spcBef>
              <a:spcAft>
                <a:spcPts val="0"/>
              </a:spcAft>
              <a:buSzPts val="1750"/>
              <a:buChar char="➢"/>
            </a:pPr>
            <a:r>
              <a:rPr lang="en" sz="1750"/>
              <a:t>No sudden drop in link connectivity due to smooth curves</a:t>
            </a:r>
            <a:endParaRPr sz="1750"/>
          </a:p>
          <a:p>
            <a:pPr indent="-339725" lvl="0" marL="457200" rtl="0" algn="l">
              <a:lnSpc>
                <a:spcPct val="150000"/>
              </a:lnSpc>
              <a:spcBef>
                <a:spcPts val="0"/>
              </a:spcBef>
              <a:spcAft>
                <a:spcPts val="0"/>
              </a:spcAft>
              <a:buSzPts val="1750"/>
              <a:buChar char="➢"/>
            </a:pPr>
            <a:r>
              <a:rPr lang="en" sz="1750"/>
              <a:t>Difference between RCR and UCR approximately 150m</a:t>
            </a:r>
            <a:endParaRPr sz="1750"/>
          </a:p>
        </p:txBody>
      </p:sp>
      <p:sp>
        <p:nvSpPr>
          <p:cNvPr id="155" name="Google Shape;15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Experimental Results - NLOS conditions(contd.)</a:t>
            </a:r>
            <a:endParaRPr sz="2500"/>
          </a:p>
        </p:txBody>
      </p:sp>
      <p:sp>
        <p:nvSpPr>
          <p:cNvPr id="161" name="Google Shape;16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500"/>
              </a:spcBef>
              <a:spcAft>
                <a:spcPts val="0"/>
              </a:spcAft>
              <a:buNone/>
            </a:pPr>
            <a:r>
              <a:rPr b="1" lang="en" sz="1900">
                <a:solidFill>
                  <a:srgbClr val="FF0000"/>
                </a:solidFill>
              </a:rPr>
              <a:t>Scenario 3</a:t>
            </a:r>
            <a:r>
              <a:rPr lang="en" sz="1900">
                <a:solidFill>
                  <a:schemeClr val="dk1"/>
                </a:solidFill>
              </a:rPr>
              <a:t> – Bridges and Terrain Elevation</a:t>
            </a:r>
            <a:endParaRPr sz="1900">
              <a:solidFill>
                <a:schemeClr val="dk1"/>
              </a:solidFill>
            </a:endParaRPr>
          </a:p>
          <a:p>
            <a:pPr indent="-349250" lvl="0" marL="457200" rtl="0" algn="l">
              <a:lnSpc>
                <a:spcPct val="150000"/>
              </a:lnSpc>
              <a:spcBef>
                <a:spcPts val="500"/>
              </a:spcBef>
              <a:spcAft>
                <a:spcPts val="0"/>
              </a:spcAft>
              <a:buSzPts val="1900"/>
              <a:buChar char="➢"/>
            </a:pPr>
            <a:r>
              <a:rPr lang="en" sz="1900"/>
              <a:t>Antenna height = 6.5m; power level = 20dBm</a:t>
            </a:r>
            <a:endParaRPr sz="1900"/>
          </a:p>
          <a:p>
            <a:pPr indent="-349250" lvl="0" marL="457200" rtl="0" algn="l">
              <a:lnSpc>
                <a:spcPct val="150000"/>
              </a:lnSpc>
              <a:spcBef>
                <a:spcPts val="0"/>
              </a:spcBef>
              <a:spcAft>
                <a:spcPts val="0"/>
              </a:spcAft>
              <a:buSzPts val="1900"/>
              <a:buChar char="➢"/>
            </a:pPr>
            <a:r>
              <a:rPr lang="en" sz="1900"/>
              <a:t>Connectivity lost after reaching top of bridge (140m from RSU)</a:t>
            </a:r>
            <a:endParaRPr sz="1900"/>
          </a:p>
          <a:p>
            <a:pPr indent="-349250" lvl="0" marL="457200" rtl="0" algn="l">
              <a:lnSpc>
                <a:spcPct val="150000"/>
              </a:lnSpc>
              <a:spcBef>
                <a:spcPts val="0"/>
              </a:spcBef>
              <a:spcAft>
                <a:spcPts val="0"/>
              </a:spcAft>
              <a:buSzPts val="1900"/>
              <a:buChar char="➢"/>
            </a:pPr>
            <a:r>
              <a:rPr lang="en" sz="1900"/>
              <a:t>Rapid decrease in link performance observed</a:t>
            </a:r>
            <a:endParaRPr sz="1900"/>
          </a:p>
          <a:p>
            <a:pPr indent="0" lvl="0" marL="0" rtl="0" algn="l">
              <a:lnSpc>
                <a:spcPct val="90000"/>
              </a:lnSpc>
              <a:spcBef>
                <a:spcPts val="500"/>
              </a:spcBef>
              <a:spcAft>
                <a:spcPts val="0"/>
              </a:spcAft>
              <a:buNone/>
            </a:pPr>
            <a:r>
              <a:t/>
            </a:r>
            <a:endParaRPr sz="1900">
              <a:solidFill>
                <a:schemeClr val="dk1"/>
              </a:solidFill>
            </a:endParaRPr>
          </a:p>
          <a:p>
            <a:pPr indent="0" lvl="0" marL="0" rtl="0" algn="l">
              <a:spcBef>
                <a:spcPts val="0"/>
              </a:spcBef>
              <a:spcAft>
                <a:spcPts val="1200"/>
              </a:spcAft>
              <a:buNone/>
            </a:pPr>
            <a:r>
              <a:t/>
            </a:r>
            <a:endParaRPr>
              <a:solidFill>
                <a:schemeClr val="dk1"/>
              </a:solidFill>
            </a:endParaRPr>
          </a:p>
        </p:txBody>
      </p:sp>
      <p:sp>
        <p:nvSpPr>
          <p:cNvPr id="162" name="Google Shape;16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521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500"/>
              <a:t>Experimental Results - NLOS conditions(contd.)</a:t>
            </a:r>
            <a:endParaRPr sz="2500"/>
          </a:p>
          <a:p>
            <a:pPr indent="0" lvl="0" marL="0" rtl="0" algn="l">
              <a:spcBef>
                <a:spcPts val="0"/>
              </a:spcBef>
              <a:spcAft>
                <a:spcPts val="0"/>
              </a:spcAft>
              <a:buNone/>
            </a:pPr>
            <a:r>
              <a:t/>
            </a:r>
            <a:endParaRPr/>
          </a:p>
        </p:txBody>
      </p:sp>
      <p:sp>
        <p:nvSpPr>
          <p:cNvPr id="168" name="Google Shape;16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500"/>
              </a:spcBef>
              <a:spcAft>
                <a:spcPts val="0"/>
              </a:spcAft>
              <a:buNone/>
            </a:pPr>
            <a:r>
              <a:rPr b="1" lang="en" sz="1900">
                <a:solidFill>
                  <a:srgbClr val="FF0000"/>
                </a:solidFill>
              </a:rPr>
              <a:t>Scenario 4</a:t>
            </a:r>
            <a:r>
              <a:rPr lang="en" sz="1900">
                <a:solidFill>
                  <a:schemeClr val="dk1"/>
                </a:solidFill>
              </a:rPr>
              <a:t> – Trees and Vegetation</a:t>
            </a:r>
            <a:endParaRPr sz="1900">
              <a:solidFill>
                <a:schemeClr val="dk1"/>
              </a:solidFill>
            </a:endParaRPr>
          </a:p>
          <a:p>
            <a:pPr indent="-349250" lvl="0" marL="457200" rtl="0" algn="l">
              <a:lnSpc>
                <a:spcPct val="150000"/>
              </a:lnSpc>
              <a:spcBef>
                <a:spcPts val="500"/>
              </a:spcBef>
              <a:spcAft>
                <a:spcPts val="0"/>
              </a:spcAft>
              <a:buSzPts val="1900"/>
              <a:buChar char="➢"/>
            </a:pPr>
            <a:r>
              <a:rPr lang="en" sz="1900"/>
              <a:t>Antenna height = 6.5m and 10.5m; power level = 20dBm</a:t>
            </a:r>
            <a:endParaRPr sz="1900"/>
          </a:p>
          <a:p>
            <a:pPr indent="-349250" lvl="0" marL="457200" rtl="0" algn="l">
              <a:lnSpc>
                <a:spcPct val="150000"/>
              </a:lnSpc>
              <a:spcBef>
                <a:spcPts val="0"/>
              </a:spcBef>
              <a:spcAft>
                <a:spcPts val="0"/>
              </a:spcAft>
              <a:buSzPts val="1900"/>
              <a:buChar char="➢"/>
            </a:pPr>
            <a:r>
              <a:rPr lang="en" sz="1900"/>
              <a:t>V2I communications improved with lower antenna heights due to trees and foliage blocking path at higher heights</a:t>
            </a:r>
            <a:endParaRPr sz="1900"/>
          </a:p>
          <a:p>
            <a:pPr indent="-349250" lvl="0" marL="457200" rtl="0" algn="l">
              <a:lnSpc>
                <a:spcPct val="150000"/>
              </a:lnSpc>
              <a:spcBef>
                <a:spcPts val="0"/>
              </a:spcBef>
              <a:spcAft>
                <a:spcPts val="0"/>
              </a:spcAft>
              <a:buSzPts val="1900"/>
              <a:buChar char="➢"/>
            </a:pPr>
            <a:r>
              <a:rPr lang="en" sz="1900"/>
              <a:t>6.5m was better than 10m</a:t>
            </a:r>
            <a:endParaRPr sz="1900"/>
          </a:p>
          <a:p>
            <a:pPr indent="-349250" lvl="0" marL="457200" rtl="0" algn="l">
              <a:lnSpc>
                <a:spcPct val="150000"/>
              </a:lnSpc>
              <a:spcBef>
                <a:spcPts val="0"/>
              </a:spcBef>
              <a:spcAft>
                <a:spcPts val="0"/>
              </a:spcAft>
              <a:buSzPts val="1900"/>
              <a:buChar char="➢"/>
            </a:pPr>
            <a:r>
              <a:rPr lang="en" sz="1900"/>
              <a:t>But decreasing it further to 3m caused more link variability due to presence of surrounding vehicles</a:t>
            </a:r>
            <a:endParaRPr sz="1900"/>
          </a:p>
          <a:p>
            <a:pPr indent="0" lvl="0" marL="0" rtl="0" algn="l">
              <a:spcBef>
                <a:spcPts val="0"/>
              </a:spcBef>
              <a:spcAft>
                <a:spcPts val="1200"/>
              </a:spcAft>
              <a:buNone/>
            </a:pPr>
            <a:r>
              <a:t/>
            </a:r>
            <a:endParaRPr/>
          </a:p>
        </p:txBody>
      </p:sp>
      <p:sp>
        <p:nvSpPr>
          <p:cNvPr id="169" name="Google Shape;16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500"/>
              <a:t>Experimental Results - NLOS conditions(contd.)</a:t>
            </a:r>
            <a:endParaRPr sz="25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5" name="Google Shape;17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500"/>
              </a:spcBef>
              <a:spcAft>
                <a:spcPts val="0"/>
              </a:spcAft>
              <a:buNone/>
            </a:pPr>
            <a:r>
              <a:rPr b="1" lang="en" sz="1900">
                <a:solidFill>
                  <a:srgbClr val="FF0000"/>
                </a:solidFill>
              </a:rPr>
              <a:t>Scenario 5</a:t>
            </a:r>
            <a:r>
              <a:rPr lang="en" sz="1900">
                <a:solidFill>
                  <a:srgbClr val="FF0000"/>
                </a:solidFill>
              </a:rPr>
              <a:t> </a:t>
            </a:r>
            <a:r>
              <a:rPr lang="en" sz="1900">
                <a:solidFill>
                  <a:schemeClr val="dk1"/>
                </a:solidFill>
              </a:rPr>
              <a:t>– Traffic</a:t>
            </a:r>
            <a:endParaRPr sz="1900">
              <a:solidFill>
                <a:schemeClr val="dk1"/>
              </a:solidFill>
            </a:endParaRPr>
          </a:p>
          <a:p>
            <a:pPr indent="-349250" lvl="0" marL="457200" rtl="0" algn="l">
              <a:lnSpc>
                <a:spcPct val="150000"/>
              </a:lnSpc>
              <a:spcBef>
                <a:spcPts val="500"/>
              </a:spcBef>
              <a:spcAft>
                <a:spcPts val="0"/>
              </a:spcAft>
              <a:buSzPts val="1900"/>
              <a:buChar char="➢"/>
            </a:pPr>
            <a:r>
              <a:rPr lang="en" sz="1900"/>
              <a:t>Antenna height = 6.5m; power level = 20dBm</a:t>
            </a:r>
            <a:endParaRPr sz="1900"/>
          </a:p>
          <a:p>
            <a:pPr indent="-349250" lvl="0" marL="457200" rtl="0" algn="l">
              <a:lnSpc>
                <a:spcPct val="150000"/>
              </a:lnSpc>
              <a:spcBef>
                <a:spcPts val="0"/>
              </a:spcBef>
              <a:spcAft>
                <a:spcPts val="0"/>
              </a:spcAft>
              <a:buSzPts val="1900"/>
              <a:buChar char="➢"/>
            </a:pPr>
            <a:r>
              <a:rPr lang="en" sz="1900"/>
              <a:t>High traffic density conditions significantly decreased the RCR and increased the link variability</a:t>
            </a:r>
            <a:endParaRPr sz="1900"/>
          </a:p>
          <a:p>
            <a:pPr indent="0" lvl="0" marL="0" rtl="0" algn="l">
              <a:spcBef>
                <a:spcPts val="0"/>
              </a:spcBef>
              <a:spcAft>
                <a:spcPts val="1200"/>
              </a:spcAft>
              <a:buNone/>
            </a:pPr>
            <a:r>
              <a:t/>
            </a:r>
            <a:endParaRPr/>
          </a:p>
        </p:txBody>
      </p:sp>
      <p:sp>
        <p:nvSpPr>
          <p:cNvPr id="176" name="Google Shape;17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11700" y="445025"/>
            <a:ext cx="8520600" cy="9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PDR (vs) Distance from OBU to RSU (Traffic vs Non-traffic)</a:t>
            </a:r>
            <a:endParaRPr sz="2500"/>
          </a:p>
        </p:txBody>
      </p:sp>
      <p:pic>
        <p:nvPicPr>
          <p:cNvPr id="182" name="Google Shape;182;p30"/>
          <p:cNvPicPr preferRelativeResize="0"/>
          <p:nvPr/>
        </p:nvPicPr>
        <p:blipFill>
          <a:blip r:embed="rId3">
            <a:alphaModFix/>
          </a:blip>
          <a:stretch>
            <a:fillRect/>
          </a:stretch>
        </p:blipFill>
        <p:spPr>
          <a:xfrm>
            <a:off x="2115850" y="1404425"/>
            <a:ext cx="4427650" cy="3412824"/>
          </a:xfrm>
          <a:prstGeom prst="rect">
            <a:avLst/>
          </a:prstGeom>
          <a:noFill/>
          <a:ln>
            <a:noFill/>
          </a:ln>
        </p:spPr>
      </p:pic>
      <p:sp>
        <p:nvSpPr>
          <p:cNvPr id="183" name="Google Shape;18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500"/>
              <a:t>Experimental Results - NLOS conditions(contd.)</a:t>
            </a:r>
            <a:endParaRPr sz="2500"/>
          </a:p>
          <a:p>
            <a:pPr indent="0" lvl="0" marL="0" rtl="0" algn="l">
              <a:spcBef>
                <a:spcPts val="0"/>
              </a:spcBef>
              <a:spcAft>
                <a:spcPts val="0"/>
              </a:spcAft>
              <a:buNone/>
            </a:pPr>
            <a:r>
              <a:t/>
            </a:r>
            <a:endParaRPr/>
          </a:p>
        </p:txBody>
      </p:sp>
      <p:sp>
        <p:nvSpPr>
          <p:cNvPr id="189" name="Google Shape;18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a:bodyPr>
          <a:lstStyle/>
          <a:p>
            <a:pPr indent="0" lvl="0" marL="0" rtl="0" algn="l">
              <a:lnSpc>
                <a:spcPct val="150000"/>
              </a:lnSpc>
              <a:spcBef>
                <a:spcPts val="500"/>
              </a:spcBef>
              <a:spcAft>
                <a:spcPts val="0"/>
              </a:spcAft>
              <a:buNone/>
            </a:pPr>
            <a:r>
              <a:rPr b="1" lang="en" sz="1900">
                <a:solidFill>
                  <a:srgbClr val="FF0000"/>
                </a:solidFill>
              </a:rPr>
              <a:t>Scenario 6</a:t>
            </a:r>
            <a:r>
              <a:rPr lang="en" sz="1900">
                <a:solidFill>
                  <a:srgbClr val="FF0000"/>
                </a:solidFill>
              </a:rPr>
              <a:t> </a:t>
            </a:r>
            <a:r>
              <a:rPr lang="en" sz="1900">
                <a:solidFill>
                  <a:schemeClr val="dk1"/>
                </a:solidFill>
              </a:rPr>
              <a:t>– Heavy Vehicles</a:t>
            </a:r>
            <a:endParaRPr sz="1900">
              <a:solidFill>
                <a:schemeClr val="dk1"/>
              </a:solidFill>
            </a:endParaRPr>
          </a:p>
          <a:p>
            <a:pPr indent="-340201" lvl="0" marL="457200" rtl="0" algn="l">
              <a:lnSpc>
                <a:spcPct val="150000"/>
              </a:lnSpc>
              <a:spcBef>
                <a:spcPts val="500"/>
              </a:spcBef>
              <a:spcAft>
                <a:spcPts val="0"/>
              </a:spcAft>
              <a:buSzPct val="100000"/>
              <a:buChar char="➢"/>
            </a:pPr>
            <a:r>
              <a:rPr lang="en" sz="1900"/>
              <a:t>Antenna height = 6.5m and 10.5m; power level = 20dBm</a:t>
            </a:r>
            <a:endParaRPr sz="1900"/>
          </a:p>
          <a:p>
            <a:pPr indent="-340201" lvl="0" marL="457200" rtl="0" algn="l">
              <a:lnSpc>
                <a:spcPct val="150000"/>
              </a:lnSpc>
              <a:spcBef>
                <a:spcPts val="0"/>
              </a:spcBef>
              <a:spcAft>
                <a:spcPts val="0"/>
              </a:spcAft>
              <a:buSzPct val="100000"/>
              <a:buChar char="➢"/>
            </a:pPr>
            <a:r>
              <a:rPr lang="en" sz="1900"/>
              <a:t>Presence of a bus can decrease RCR by more than 200m </a:t>
            </a:r>
            <a:endParaRPr sz="1900"/>
          </a:p>
          <a:p>
            <a:pPr indent="-340201" lvl="0" marL="457200" rtl="0" algn="l">
              <a:lnSpc>
                <a:spcPct val="150000"/>
              </a:lnSpc>
              <a:spcBef>
                <a:spcPts val="0"/>
              </a:spcBef>
              <a:spcAft>
                <a:spcPts val="0"/>
              </a:spcAft>
              <a:buSzPct val="100000"/>
              <a:buChar char="➢"/>
            </a:pPr>
            <a:r>
              <a:rPr lang="en" sz="1900"/>
              <a:t>Antenna height increased (from 6.5m to 10.5m) to overcome the negative effect of bus</a:t>
            </a:r>
            <a:endParaRPr sz="1900"/>
          </a:p>
          <a:p>
            <a:pPr indent="-340201" lvl="0" marL="457200" rtl="0" algn="l">
              <a:lnSpc>
                <a:spcPct val="150000"/>
              </a:lnSpc>
              <a:spcBef>
                <a:spcPts val="0"/>
              </a:spcBef>
              <a:spcAft>
                <a:spcPts val="0"/>
              </a:spcAft>
              <a:buSzPct val="100000"/>
              <a:buChar char="➢"/>
            </a:pPr>
            <a:r>
              <a:rPr lang="en" sz="1900"/>
              <a:t>But large trees avoided any possible benefits from antenna height increase</a:t>
            </a:r>
            <a:endParaRPr sz="1900"/>
          </a:p>
          <a:p>
            <a:pPr indent="0" lvl="0" marL="0" rtl="0" algn="l">
              <a:lnSpc>
                <a:spcPct val="90000"/>
              </a:lnSpc>
              <a:spcBef>
                <a:spcPts val="500"/>
              </a:spcBef>
              <a:spcAft>
                <a:spcPts val="0"/>
              </a:spcAft>
              <a:buNone/>
            </a:pPr>
            <a:r>
              <a:t/>
            </a:r>
            <a:endParaRPr sz="1900">
              <a:solidFill>
                <a:schemeClr val="dk1"/>
              </a:solidFill>
            </a:endParaRPr>
          </a:p>
          <a:p>
            <a:pPr indent="0" lvl="0" marL="0" rtl="0" algn="l">
              <a:spcBef>
                <a:spcPts val="0"/>
              </a:spcBef>
              <a:spcAft>
                <a:spcPts val="1200"/>
              </a:spcAft>
              <a:buNone/>
            </a:pPr>
            <a:r>
              <a:t/>
            </a:r>
            <a:endParaRPr/>
          </a:p>
        </p:txBody>
      </p:sp>
      <p:sp>
        <p:nvSpPr>
          <p:cNvPr id="190" name="Google Shape;19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Definition of IEEE 802.11p:</a:t>
            </a:r>
            <a:endParaRPr/>
          </a:p>
          <a:p>
            <a:pPr indent="-342900" lvl="0" marL="457200" rtl="0" algn="l">
              <a:spcBef>
                <a:spcPts val="1200"/>
              </a:spcBef>
              <a:spcAft>
                <a:spcPts val="0"/>
              </a:spcAft>
              <a:buSzPts val="1800"/>
              <a:buChar char="●"/>
            </a:pPr>
            <a:r>
              <a:rPr lang="en"/>
              <a:t>IEEE 802.11p is an approved amendment to the IEEE 802.11 standard to add wireless access in vehicular environments, a vehicular communication system.</a:t>
            </a:r>
            <a:endParaRPr/>
          </a:p>
          <a:p>
            <a:pPr indent="-342900" lvl="0" marL="457200" rtl="0" algn="l">
              <a:spcBef>
                <a:spcPts val="0"/>
              </a:spcBef>
              <a:spcAft>
                <a:spcPts val="0"/>
              </a:spcAft>
              <a:buSzPts val="1800"/>
              <a:buChar char="●"/>
            </a:pPr>
            <a:r>
              <a:rPr lang="en"/>
              <a:t>It defines enhancements to 802.11 required to support Intelligent Transportation Systems applications.</a:t>
            </a:r>
            <a:endParaRPr/>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Developing Guidelines for RSU Deployment </a:t>
            </a:r>
            <a:endParaRPr/>
          </a:p>
          <a:p>
            <a:pPr indent="0" lvl="0" marL="0" rtl="0" algn="l">
              <a:spcBef>
                <a:spcPts val="0"/>
              </a:spcBef>
              <a:spcAft>
                <a:spcPts val="0"/>
              </a:spcAft>
              <a:buNone/>
            </a:pPr>
            <a:r>
              <a:t/>
            </a:r>
            <a:endParaRPr/>
          </a:p>
        </p:txBody>
      </p:sp>
      <p:sp>
        <p:nvSpPr>
          <p:cNvPr id="196" name="Google Shape;196;p32"/>
          <p:cNvSpPr txBox="1"/>
          <p:nvPr>
            <p:ph idx="1" type="body"/>
          </p:nvPr>
        </p:nvSpPr>
        <p:spPr>
          <a:xfrm>
            <a:off x="516025" y="1164950"/>
            <a:ext cx="8316300" cy="1291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purpose of this research </a:t>
            </a:r>
            <a:endParaRPr/>
          </a:p>
          <a:p>
            <a:pPr indent="-317500" lvl="1" marL="914400" rtl="0" algn="l">
              <a:spcBef>
                <a:spcPts val="0"/>
              </a:spcBef>
              <a:spcAft>
                <a:spcPts val="0"/>
              </a:spcAft>
              <a:buSzPts val="1400"/>
              <a:buChar char="○"/>
            </a:pPr>
            <a:r>
              <a:rPr lang="en"/>
              <a:t>Develop set of guidelines </a:t>
            </a:r>
            <a:endParaRPr/>
          </a:p>
          <a:p>
            <a:pPr indent="-317500" lvl="1" marL="914400" rtl="0" algn="l">
              <a:spcBef>
                <a:spcPts val="0"/>
              </a:spcBef>
              <a:spcAft>
                <a:spcPts val="0"/>
              </a:spcAft>
              <a:buSzPts val="1400"/>
              <a:buChar char="○"/>
            </a:pPr>
            <a:r>
              <a:rPr lang="en"/>
              <a:t>Aid in the deployment and utilization of V2I communications infrastructure.</a:t>
            </a:r>
            <a:endParaRPr/>
          </a:p>
        </p:txBody>
      </p:sp>
      <p:sp>
        <p:nvSpPr>
          <p:cNvPr id="197" name="Google Shape;19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8" name="Google Shape;198;p32"/>
          <p:cNvPicPr preferRelativeResize="0"/>
          <p:nvPr/>
        </p:nvPicPr>
        <p:blipFill>
          <a:blip r:embed="rId3">
            <a:alphaModFix/>
          </a:blip>
          <a:stretch>
            <a:fillRect/>
          </a:stretch>
        </p:blipFill>
        <p:spPr>
          <a:xfrm>
            <a:off x="2739500" y="2456450"/>
            <a:ext cx="3665000" cy="2382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Guidelines for Coop. RSUs in Urban Environments </a:t>
            </a:r>
            <a:endParaRPr/>
          </a:p>
        </p:txBody>
      </p:sp>
      <p:sp>
        <p:nvSpPr>
          <p:cNvPr id="204" name="Google Shape;204;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NLOS conditions</a:t>
            </a:r>
            <a:endParaRPr/>
          </a:p>
          <a:p>
            <a:pPr indent="-317500" lvl="1" marL="914400" rtl="0" algn="l">
              <a:spcBef>
                <a:spcPts val="0"/>
              </a:spcBef>
              <a:spcAft>
                <a:spcPts val="0"/>
              </a:spcAft>
              <a:buSzPts val="1400"/>
              <a:buChar char="○"/>
            </a:pPr>
            <a:r>
              <a:rPr lang="en"/>
              <a:t>Sharp curves, buildings </a:t>
            </a:r>
            <a:endParaRPr/>
          </a:p>
          <a:p>
            <a:pPr indent="-317500" lvl="1" marL="914400" rtl="0" algn="l">
              <a:spcBef>
                <a:spcPts val="0"/>
              </a:spcBef>
              <a:spcAft>
                <a:spcPts val="0"/>
              </a:spcAft>
              <a:buSzPts val="1400"/>
              <a:buChar char="○"/>
            </a:pPr>
            <a:r>
              <a:rPr lang="en"/>
              <a:t>Tough to deal with</a:t>
            </a:r>
            <a:endParaRPr/>
          </a:p>
          <a:p>
            <a:pPr indent="-317500" lvl="2" marL="1371600" rtl="0" algn="l">
              <a:spcBef>
                <a:spcPts val="0"/>
              </a:spcBef>
              <a:spcAft>
                <a:spcPts val="0"/>
              </a:spcAft>
              <a:buSzPts val="1400"/>
              <a:buChar char="■"/>
            </a:pPr>
            <a:r>
              <a:rPr lang="en"/>
              <a:t>Drastically reduces communications range.</a:t>
            </a:r>
            <a:endParaRPr/>
          </a:p>
          <a:p>
            <a:pPr indent="-317500" lvl="1" marL="914400" rtl="0" algn="l">
              <a:spcBef>
                <a:spcPts val="0"/>
              </a:spcBef>
              <a:spcAft>
                <a:spcPts val="0"/>
              </a:spcAft>
              <a:buSzPts val="1400"/>
              <a:buChar char="○"/>
            </a:pPr>
            <a:r>
              <a:rPr lang="en"/>
              <a:t>Can be partially overcome </a:t>
            </a:r>
            <a:endParaRPr/>
          </a:p>
          <a:p>
            <a:pPr indent="-317500" lvl="2" marL="1371600" rtl="0" algn="l">
              <a:spcBef>
                <a:spcPts val="0"/>
              </a:spcBef>
              <a:spcAft>
                <a:spcPts val="0"/>
              </a:spcAft>
              <a:buSzPts val="1400"/>
              <a:buChar char="■"/>
            </a:pPr>
            <a:r>
              <a:rPr lang="en"/>
              <a:t>High transmission power</a:t>
            </a:r>
            <a:endParaRPr/>
          </a:p>
          <a:p>
            <a:pPr indent="-317500" lvl="2" marL="1371600" rtl="0" algn="l">
              <a:spcBef>
                <a:spcPts val="0"/>
              </a:spcBef>
              <a:spcAft>
                <a:spcPts val="0"/>
              </a:spcAft>
              <a:buSzPts val="1400"/>
              <a:buChar char="■"/>
            </a:pPr>
            <a:r>
              <a:rPr lang="en"/>
              <a:t>Careful selection of mast</a:t>
            </a:r>
            <a:endParaRPr/>
          </a:p>
          <a:p>
            <a:pPr indent="-342900" lvl="0" marL="457200" rtl="0" algn="l">
              <a:spcBef>
                <a:spcPts val="0"/>
              </a:spcBef>
              <a:spcAft>
                <a:spcPts val="0"/>
              </a:spcAft>
              <a:buSzPts val="1800"/>
              <a:buChar char="●"/>
            </a:pPr>
            <a:r>
              <a:rPr lang="en"/>
              <a:t>Large/Heavy vehicles</a:t>
            </a:r>
            <a:endParaRPr/>
          </a:p>
          <a:p>
            <a:pPr indent="-317500" lvl="1" marL="914400" rtl="0" algn="l">
              <a:spcBef>
                <a:spcPts val="0"/>
              </a:spcBef>
              <a:spcAft>
                <a:spcPts val="0"/>
              </a:spcAft>
              <a:buSzPts val="1400"/>
              <a:buChar char="○"/>
            </a:pPr>
            <a:r>
              <a:rPr lang="en"/>
              <a:t>Ie. busses, trucks, heavy machinery</a:t>
            </a:r>
            <a:endParaRPr/>
          </a:p>
          <a:p>
            <a:pPr indent="-317500" lvl="1" marL="914400" rtl="0" algn="l">
              <a:spcBef>
                <a:spcPts val="0"/>
              </a:spcBef>
              <a:spcAft>
                <a:spcPts val="0"/>
              </a:spcAft>
              <a:buSzPts val="1400"/>
              <a:buChar char="○"/>
            </a:pPr>
            <a:r>
              <a:rPr lang="en"/>
              <a:t>Sig. reduces communication range when obstructing </a:t>
            </a:r>
            <a:endParaRPr/>
          </a:p>
          <a:p>
            <a:pPr indent="-317500" lvl="1" marL="914400" rtl="0" algn="l">
              <a:spcBef>
                <a:spcPts val="0"/>
              </a:spcBef>
              <a:spcAft>
                <a:spcPts val="0"/>
              </a:spcAft>
              <a:buSzPts val="1400"/>
              <a:buChar char="○"/>
            </a:pPr>
            <a:r>
              <a:rPr lang="en"/>
              <a:t>Higher antenna masts can help</a:t>
            </a:r>
            <a:endParaRPr/>
          </a:p>
          <a:p>
            <a:pPr indent="-317500" lvl="2" marL="1371600" rtl="0" algn="l">
              <a:spcBef>
                <a:spcPts val="0"/>
              </a:spcBef>
              <a:spcAft>
                <a:spcPts val="0"/>
              </a:spcAft>
              <a:buSzPts val="1400"/>
              <a:buChar char="■"/>
            </a:pPr>
            <a:r>
              <a:rPr lang="en"/>
              <a:t>Depends on other environmental factors</a:t>
            </a:r>
            <a:endParaRPr/>
          </a:p>
          <a:p>
            <a:pPr indent="-317500" lvl="3" marL="1828800" rtl="0" algn="l">
              <a:spcBef>
                <a:spcPts val="0"/>
              </a:spcBef>
              <a:spcAft>
                <a:spcPts val="0"/>
              </a:spcAft>
              <a:buSzPts val="1400"/>
              <a:buChar char="●"/>
            </a:pPr>
            <a:r>
              <a:rPr lang="en"/>
              <a:t>Trees, obstacles, etc.</a:t>
            </a:r>
            <a:endParaRPr/>
          </a:p>
        </p:txBody>
      </p:sp>
      <p:sp>
        <p:nvSpPr>
          <p:cNvPr id="205" name="Google Shape;20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6" name="Google Shape;206;p33"/>
          <p:cNvPicPr preferRelativeResize="0"/>
          <p:nvPr/>
        </p:nvPicPr>
        <p:blipFill>
          <a:blip r:embed="rId3">
            <a:alphaModFix/>
          </a:blip>
          <a:stretch>
            <a:fillRect/>
          </a:stretch>
        </p:blipFill>
        <p:spPr>
          <a:xfrm>
            <a:off x="5252475" y="1836600"/>
            <a:ext cx="3634324" cy="24242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Guidelines for Coop. RSUs in Urban Environments (CONT.)</a:t>
            </a:r>
            <a:endParaRPr/>
          </a:p>
          <a:p>
            <a:pPr indent="0" lvl="0" marL="0" rtl="0" algn="l">
              <a:spcBef>
                <a:spcPts val="0"/>
              </a:spcBef>
              <a:spcAft>
                <a:spcPts val="0"/>
              </a:spcAft>
              <a:buNone/>
            </a:pPr>
            <a:r>
              <a:t/>
            </a:r>
            <a:endParaRPr/>
          </a:p>
        </p:txBody>
      </p:sp>
      <p:sp>
        <p:nvSpPr>
          <p:cNvPr id="212" name="Google Shape;212;p34"/>
          <p:cNvSpPr txBox="1"/>
          <p:nvPr>
            <p:ph idx="1" type="body"/>
          </p:nvPr>
        </p:nvSpPr>
        <p:spPr>
          <a:xfrm>
            <a:off x="311700" y="1548075"/>
            <a:ext cx="8520600" cy="30207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a:t>Sig. variations in elevation</a:t>
            </a:r>
            <a:endParaRPr/>
          </a:p>
          <a:p>
            <a:pPr indent="-297497" lvl="1" marL="914400" rtl="0" algn="l">
              <a:spcBef>
                <a:spcPts val="0"/>
              </a:spcBef>
              <a:spcAft>
                <a:spcPts val="0"/>
              </a:spcAft>
              <a:buSzPct val="100000"/>
              <a:buChar char="○"/>
            </a:pPr>
            <a:r>
              <a:rPr lang="en"/>
              <a:t>Bridges, slopes, etc</a:t>
            </a:r>
            <a:endParaRPr/>
          </a:p>
          <a:p>
            <a:pPr indent="-297497" lvl="1" marL="914400" rtl="0" algn="l">
              <a:spcBef>
                <a:spcPts val="0"/>
              </a:spcBef>
              <a:spcAft>
                <a:spcPts val="0"/>
              </a:spcAft>
              <a:buSzPct val="100000"/>
              <a:buChar char="○"/>
            </a:pPr>
            <a:r>
              <a:rPr lang="en"/>
              <a:t>Strongly Impacts connectivity</a:t>
            </a:r>
            <a:endParaRPr/>
          </a:p>
          <a:p>
            <a:pPr indent="-297497" lvl="1" marL="914400" rtl="0" algn="l">
              <a:spcBef>
                <a:spcPts val="0"/>
              </a:spcBef>
              <a:spcAft>
                <a:spcPts val="0"/>
              </a:spcAft>
              <a:buSzPct val="100000"/>
              <a:buChar char="○"/>
            </a:pPr>
            <a:r>
              <a:rPr lang="en"/>
              <a:t>Difficult problem to solve</a:t>
            </a:r>
            <a:endParaRPr/>
          </a:p>
          <a:p>
            <a:pPr indent="-317182" lvl="0" marL="457200" rtl="0" algn="l">
              <a:spcBef>
                <a:spcPts val="0"/>
              </a:spcBef>
              <a:spcAft>
                <a:spcPts val="0"/>
              </a:spcAft>
              <a:buSzPct val="100000"/>
              <a:buChar char="●"/>
            </a:pPr>
            <a:r>
              <a:rPr lang="en"/>
              <a:t>Trees/Vegetation</a:t>
            </a:r>
            <a:endParaRPr/>
          </a:p>
          <a:p>
            <a:pPr indent="-297497" lvl="1" marL="914400" rtl="0" algn="l">
              <a:spcBef>
                <a:spcPts val="0"/>
              </a:spcBef>
              <a:spcAft>
                <a:spcPts val="0"/>
              </a:spcAft>
              <a:buSzPct val="100000"/>
              <a:buChar char="○"/>
            </a:pPr>
            <a:r>
              <a:rPr lang="en"/>
              <a:t>Optimal height for antenna will depend</a:t>
            </a:r>
            <a:endParaRPr/>
          </a:p>
          <a:p>
            <a:pPr indent="-297497" lvl="2" marL="1371600" rtl="0" algn="l">
              <a:spcBef>
                <a:spcPts val="0"/>
              </a:spcBef>
              <a:spcAft>
                <a:spcPts val="0"/>
              </a:spcAft>
              <a:buSzPct val="100000"/>
              <a:buChar char="■"/>
            </a:pPr>
            <a:r>
              <a:rPr lang="en"/>
              <a:t>Height of trees</a:t>
            </a:r>
            <a:endParaRPr/>
          </a:p>
          <a:p>
            <a:pPr indent="-297497" lvl="2" marL="1371600" rtl="0" algn="l">
              <a:spcBef>
                <a:spcPts val="0"/>
              </a:spcBef>
              <a:spcAft>
                <a:spcPts val="0"/>
              </a:spcAft>
              <a:buSzPct val="100000"/>
              <a:buChar char="■"/>
            </a:pPr>
            <a:r>
              <a:rPr lang="en"/>
              <a:t>Vegetation on trees</a:t>
            </a:r>
            <a:endParaRPr/>
          </a:p>
          <a:p>
            <a:pPr indent="-297497" lvl="2" marL="1371600" rtl="0" algn="l">
              <a:spcBef>
                <a:spcPts val="0"/>
              </a:spcBef>
              <a:spcAft>
                <a:spcPts val="0"/>
              </a:spcAft>
              <a:buSzPct val="100000"/>
              <a:buChar char="■"/>
            </a:pPr>
            <a:r>
              <a:rPr lang="en"/>
              <a:t>Specific characteristics of trees</a:t>
            </a:r>
            <a:endParaRPr/>
          </a:p>
          <a:p>
            <a:pPr indent="-317182" lvl="0" marL="457200" rtl="0" algn="l">
              <a:spcBef>
                <a:spcPts val="0"/>
              </a:spcBef>
              <a:spcAft>
                <a:spcPts val="0"/>
              </a:spcAft>
              <a:buSzPct val="100000"/>
              <a:buChar char="●"/>
            </a:pPr>
            <a:r>
              <a:rPr lang="en"/>
              <a:t>High traffic density</a:t>
            </a:r>
            <a:endParaRPr/>
          </a:p>
          <a:p>
            <a:pPr indent="-297497" lvl="1" marL="914400" rtl="0" algn="l">
              <a:spcBef>
                <a:spcPts val="0"/>
              </a:spcBef>
              <a:spcAft>
                <a:spcPts val="0"/>
              </a:spcAft>
              <a:buSzPct val="100000"/>
              <a:buChar char="○"/>
            </a:pPr>
            <a:r>
              <a:rPr lang="en"/>
              <a:t>Has been shown to increase link variability</a:t>
            </a:r>
            <a:endParaRPr/>
          </a:p>
          <a:p>
            <a:pPr indent="-297497" lvl="1" marL="914400" rtl="0" algn="l">
              <a:spcBef>
                <a:spcPts val="0"/>
              </a:spcBef>
              <a:spcAft>
                <a:spcPts val="0"/>
              </a:spcAft>
              <a:buSzPct val="100000"/>
              <a:buChar char="○"/>
            </a:pPr>
            <a:r>
              <a:rPr lang="en"/>
              <a:t>Partially overcome</a:t>
            </a:r>
            <a:endParaRPr/>
          </a:p>
          <a:p>
            <a:pPr indent="-297497" lvl="2" marL="1371600" rtl="0" algn="l">
              <a:spcBef>
                <a:spcPts val="0"/>
              </a:spcBef>
              <a:spcAft>
                <a:spcPts val="0"/>
              </a:spcAft>
              <a:buSzPct val="100000"/>
              <a:buChar char="■"/>
            </a:pPr>
            <a:r>
              <a:rPr lang="en"/>
              <a:t>High antenna masts</a:t>
            </a:r>
            <a:endParaRPr/>
          </a:p>
          <a:p>
            <a:pPr indent="-297497" lvl="1" marL="914400" rtl="0" algn="l">
              <a:spcBef>
                <a:spcPts val="0"/>
              </a:spcBef>
              <a:spcAft>
                <a:spcPts val="0"/>
              </a:spcAft>
              <a:buSzPct val="100000"/>
              <a:buChar char="○"/>
            </a:pPr>
            <a:r>
              <a:rPr lang="en"/>
              <a:t>Does not sig. Reduce UCR</a:t>
            </a:r>
            <a:endParaRPr/>
          </a:p>
          <a:p>
            <a:pPr indent="0" lvl="0" marL="0" rtl="0" algn="l">
              <a:spcBef>
                <a:spcPts val="1200"/>
              </a:spcBef>
              <a:spcAft>
                <a:spcPts val="1200"/>
              </a:spcAft>
              <a:buNone/>
            </a:pPr>
            <a:r>
              <a:t/>
            </a:r>
            <a:endParaRPr/>
          </a:p>
        </p:txBody>
      </p:sp>
      <p:sp>
        <p:nvSpPr>
          <p:cNvPr id="213" name="Google Shape;21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4" name="Google Shape;214;p34"/>
          <p:cNvPicPr preferRelativeResize="0"/>
          <p:nvPr/>
        </p:nvPicPr>
        <p:blipFill>
          <a:blip r:embed="rId3">
            <a:alphaModFix/>
          </a:blip>
          <a:stretch>
            <a:fillRect/>
          </a:stretch>
        </p:blipFill>
        <p:spPr>
          <a:xfrm>
            <a:off x="4099878" y="1227575"/>
            <a:ext cx="4840598" cy="32258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CONCLUSION</a:t>
            </a:r>
            <a:endParaRPr/>
          </a:p>
        </p:txBody>
      </p:sp>
      <p:sp>
        <p:nvSpPr>
          <p:cNvPr id="220" name="Google Shape;22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 benefit from coop. vehicular services in urban areas, extra care must be taken when deploying infrastructure units. </a:t>
            </a:r>
            <a:endParaRPr/>
          </a:p>
          <a:p>
            <a:pPr indent="-342900" lvl="0" marL="457200" rtl="0" algn="l">
              <a:spcBef>
                <a:spcPts val="0"/>
              </a:spcBef>
              <a:spcAft>
                <a:spcPts val="0"/>
              </a:spcAft>
              <a:buSzPts val="1800"/>
              <a:buChar char="●"/>
            </a:pPr>
            <a:r>
              <a:rPr lang="en"/>
              <a:t>Some things to take into consideration</a:t>
            </a:r>
            <a:endParaRPr/>
          </a:p>
          <a:p>
            <a:pPr indent="-317500" lvl="1" marL="914400" rtl="0" algn="l">
              <a:spcBef>
                <a:spcPts val="0"/>
              </a:spcBef>
              <a:spcAft>
                <a:spcPts val="0"/>
              </a:spcAft>
              <a:buSzPts val="1400"/>
              <a:buChar char="○"/>
            </a:pPr>
            <a:r>
              <a:rPr lang="en"/>
              <a:t>Type of services provided by connection</a:t>
            </a:r>
            <a:endParaRPr/>
          </a:p>
          <a:p>
            <a:pPr indent="-317500" lvl="1" marL="914400" rtl="0" algn="l">
              <a:spcBef>
                <a:spcPts val="0"/>
              </a:spcBef>
              <a:spcAft>
                <a:spcPts val="0"/>
              </a:spcAft>
              <a:buSzPts val="1400"/>
              <a:buChar char="○"/>
            </a:pPr>
            <a:r>
              <a:rPr lang="en"/>
              <a:t>Budget restrictions</a:t>
            </a:r>
            <a:endParaRPr/>
          </a:p>
          <a:p>
            <a:pPr indent="-317500" lvl="1" marL="914400" rtl="0" algn="l">
              <a:spcBef>
                <a:spcPts val="0"/>
              </a:spcBef>
              <a:spcAft>
                <a:spcPts val="0"/>
              </a:spcAft>
              <a:buSzPts val="1400"/>
              <a:buChar char="○"/>
            </a:pPr>
            <a:r>
              <a:rPr lang="en"/>
              <a:t>Impact of urban environments on V2I communications (BIG ONE)</a:t>
            </a:r>
            <a:endParaRPr/>
          </a:p>
          <a:p>
            <a:pPr indent="-342900" lvl="0" marL="457200" rtl="0" algn="l">
              <a:spcBef>
                <a:spcPts val="0"/>
              </a:spcBef>
              <a:spcAft>
                <a:spcPts val="0"/>
              </a:spcAft>
              <a:buSzPts val="1800"/>
              <a:buChar char="●"/>
            </a:pPr>
            <a:r>
              <a:rPr lang="en"/>
              <a:t>What this research teaches us</a:t>
            </a:r>
            <a:endParaRPr/>
          </a:p>
          <a:p>
            <a:pPr indent="-317500" lvl="1" marL="914400" rtl="0" algn="l">
              <a:spcBef>
                <a:spcPts val="0"/>
              </a:spcBef>
              <a:spcAft>
                <a:spcPts val="0"/>
              </a:spcAft>
              <a:buSzPts val="1400"/>
              <a:buChar char="○"/>
            </a:pPr>
            <a:r>
              <a:rPr lang="en"/>
              <a:t>Factors affect V2I communications range and should be properly dealt with by the presented methods</a:t>
            </a:r>
            <a:endParaRPr/>
          </a:p>
          <a:p>
            <a:pPr indent="-317500" lvl="2" marL="1371600" rtl="0" algn="l">
              <a:spcBef>
                <a:spcPts val="0"/>
              </a:spcBef>
              <a:spcAft>
                <a:spcPts val="0"/>
              </a:spcAft>
              <a:buSzPts val="1400"/>
              <a:buChar char="■"/>
            </a:pPr>
            <a:r>
              <a:rPr lang="en"/>
              <a:t>Street layout, elevation, traffic density, heavy vehicles, trees/vegetation</a:t>
            </a:r>
            <a:endParaRPr/>
          </a:p>
        </p:txBody>
      </p:sp>
      <p:sp>
        <p:nvSpPr>
          <p:cNvPr id="221" name="Google Shape;22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a:p>
            <a:pPr indent="0" lvl="0" marL="0" rtl="0" algn="l">
              <a:spcBef>
                <a:spcPts val="0"/>
              </a:spcBef>
              <a:spcAft>
                <a:spcPts val="0"/>
              </a:spcAft>
              <a:buNone/>
            </a:pPr>
            <a:r>
              <a:t/>
            </a:r>
            <a:endParaRPr/>
          </a:p>
        </p:txBody>
      </p:sp>
      <p:sp>
        <p:nvSpPr>
          <p:cNvPr id="227" name="Google Shape;22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Applications of Cooperative Vehicular Services </a:t>
            </a:r>
            <a:endParaRPr/>
          </a:p>
          <a:p>
            <a:pPr indent="-317500" lvl="1" marL="914400" rtl="0" algn="l">
              <a:spcBef>
                <a:spcPts val="0"/>
              </a:spcBef>
              <a:spcAft>
                <a:spcPts val="0"/>
              </a:spcAft>
              <a:buSzPts val="1400"/>
              <a:buChar char="○"/>
            </a:pPr>
            <a:r>
              <a:rPr lang="en"/>
              <a:t>Intelligent transportation system (ITS)</a:t>
            </a:r>
            <a:endParaRPr/>
          </a:p>
          <a:p>
            <a:pPr indent="-317500" lvl="2" marL="1371600" rtl="0" algn="l">
              <a:spcBef>
                <a:spcPts val="0"/>
              </a:spcBef>
              <a:spcAft>
                <a:spcPts val="0"/>
              </a:spcAft>
              <a:buSzPts val="1400"/>
              <a:buChar char="■"/>
            </a:pPr>
            <a:r>
              <a:rPr lang="en"/>
              <a:t>Real-time advisories for road conditions, traffic, accidents, parking, etc.</a:t>
            </a:r>
            <a:endParaRPr/>
          </a:p>
          <a:p>
            <a:pPr indent="-317500" lvl="1" marL="914400" rtl="0" algn="l">
              <a:spcBef>
                <a:spcPts val="0"/>
              </a:spcBef>
              <a:spcAft>
                <a:spcPts val="0"/>
              </a:spcAft>
              <a:buSzPts val="1400"/>
              <a:buChar char="○"/>
            </a:pPr>
            <a:r>
              <a:rPr lang="en"/>
              <a:t>Traffic management supervision systems</a:t>
            </a:r>
            <a:endParaRPr/>
          </a:p>
          <a:p>
            <a:pPr indent="-317500" lvl="2" marL="1371600" rtl="0" algn="l">
              <a:spcBef>
                <a:spcPts val="0"/>
              </a:spcBef>
              <a:spcAft>
                <a:spcPts val="0"/>
              </a:spcAft>
              <a:buSzPts val="1400"/>
              <a:buChar char="■"/>
            </a:pPr>
            <a:r>
              <a:rPr lang="en"/>
              <a:t>Adjust traffic signal phase and timing, set variable speed limits</a:t>
            </a:r>
            <a:endParaRPr/>
          </a:p>
          <a:p>
            <a:pPr indent="-317500" lvl="3" marL="1828800" rtl="0" algn="l">
              <a:spcBef>
                <a:spcPts val="0"/>
              </a:spcBef>
              <a:spcAft>
                <a:spcPts val="0"/>
              </a:spcAft>
              <a:buSzPts val="1400"/>
              <a:buChar char="●"/>
            </a:pPr>
            <a:r>
              <a:rPr lang="en"/>
              <a:t>Increase fuel economy and traffic flow</a:t>
            </a:r>
            <a:endParaRPr/>
          </a:p>
          <a:p>
            <a:pPr indent="-317500" lvl="1" marL="914400" rtl="0" algn="l">
              <a:spcBef>
                <a:spcPts val="0"/>
              </a:spcBef>
              <a:spcAft>
                <a:spcPts val="0"/>
              </a:spcAft>
              <a:buSzPts val="1400"/>
              <a:buChar char="○"/>
            </a:pPr>
            <a:r>
              <a:rPr lang="en"/>
              <a:t>Advancements in driver assist and  driverless car technologies. </a:t>
            </a:r>
            <a:endParaRPr/>
          </a:p>
        </p:txBody>
      </p:sp>
      <p:sp>
        <p:nvSpPr>
          <p:cNvPr id="228" name="Google Shape;22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Ethical Implications</a:t>
            </a:r>
            <a:endParaRPr/>
          </a:p>
        </p:txBody>
      </p:sp>
      <p:sp>
        <p:nvSpPr>
          <p:cNvPr id="234" name="Google Shape;234;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Vehicle to Infrastructure (V2I) Communications have potential benefits</a:t>
            </a:r>
            <a:endParaRPr/>
          </a:p>
          <a:p>
            <a:pPr indent="-317500" lvl="1" marL="914400" rtl="0" algn="l">
              <a:spcBef>
                <a:spcPts val="0"/>
              </a:spcBef>
              <a:spcAft>
                <a:spcPts val="0"/>
              </a:spcAft>
              <a:buSzPts val="1400"/>
              <a:buChar char="○"/>
            </a:pPr>
            <a:r>
              <a:rPr lang="en"/>
              <a:t>Make our roads safer</a:t>
            </a:r>
            <a:endParaRPr/>
          </a:p>
          <a:p>
            <a:pPr indent="-317500" lvl="1" marL="914400" rtl="0" algn="l">
              <a:spcBef>
                <a:spcPts val="0"/>
              </a:spcBef>
              <a:spcAft>
                <a:spcPts val="0"/>
              </a:spcAft>
              <a:buSzPts val="1400"/>
              <a:buChar char="○"/>
            </a:pPr>
            <a:r>
              <a:rPr lang="en"/>
              <a:t>Increase fuel economy </a:t>
            </a:r>
            <a:endParaRPr/>
          </a:p>
          <a:p>
            <a:pPr indent="-317500" lvl="1" marL="914400" rtl="0" algn="l">
              <a:spcBef>
                <a:spcPts val="0"/>
              </a:spcBef>
              <a:spcAft>
                <a:spcPts val="0"/>
              </a:spcAft>
              <a:buSzPts val="1400"/>
              <a:buChar char="○"/>
            </a:pPr>
            <a:r>
              <a:rPr lang="en"/>
              <a:t>Decrease traffic congestion</a:t>
            </a:r>
            <a:endParaRPr/>
          </a:p>
          <a:p>
            <a:pPr indent="-342900" lvl="0" marL="457200" rtl="0" algn="l">
              <a:spcBef>
                <a:spcPts val="0"/>
              </a:spcBef>
              <a:spcAft>
                <a:spcPts val="0"/>
              </a:spcAft>
              <a:buSzPts val="1800"/>
              <a:buChar char="●"/>
            </a:pPr>
            <a:r>
              <a:rPr lang="en"/>
              <a:t>But there are ethical implications with what’s done with the information gathered by these systems. </a:t>
            </a:r>
            <a:endParaRPr/>
          </a:p>
          <a:p>
            <a:pPr indent="-317500" lvl="1" marL="914400" rtl="0" algn="l">
              <a:spcBef>
                <a:spcPts val="0"/>
              </a:spcBef>
              <a:spcAft>
                <a:spcPts val="0"/>
              </a:spcAft>
              <a:buSzPts val="1400"/>
              <a:buChar char="○"/>
            </a:pPr>
            <a:r>
              <a:rPr lang="en"/>
              <a:t>Gps tracking</a:t>
            </a:r>
            <a:endParaRPr/>
          </a:p>
          <a:p>
            <a:pPr indent="-317500" lvl="1" marL="914400" rtl="0" algn="l">
              <a:spcBef>
                <a:spcPts val="0"/>
              </a:spcBef>
              <a:spcAft>
                <a:spcPts val="0"/>
              </a:spcAft>
              <a:buSzPts val="1400"/>
              <a:buChar char="○"/>
            </a:pPr>
            <a:r>
              <a:rPr lang="en"/>
              <a:t>Automated traffic fines</a:t>
            </a:r>
            <a:endParaRPr/>
          </a:p>
          <a:p>
            <a:pPr indent="-317500" lvl="1" marL="914400" rtl="0" algn="l">
              <a:spcBef>
                <a:spcPts val="0"/>
              </a:spcBef>
              <a:spcAft>
                <a:spcPts val="0"/>
              </a:spcAft>
              <a:buSzPts val="1400"/>
              <a:buChar char="○"/>
            </a:pPr>
            <a:r>
              <a:rPr lang="en"/>
              <a:t>Variable speed limits </a:t>
            </a:r>
            <a:endParaRPr/>
          </a:p>
        </p:txBody>
      </p:sp>
      <p:sp>
        <p:nvSpPr>
          <p:cNvPr id="235" name="Google Shape;23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6" name="Google Shape;236;p37"/>
          <p:cNvPicPr preferRelativeResize="0"/>
          <p:nvPr/>
        </p:nvPicPr>
        <p:blipFill>
          <a:blip r:embed="rId3">
            <a:alphaModFix/>
          </a:blip>
          <a:stretch>
            <a:fillRect/>
          </a:stretch>
        </p:blipFill>
        <p:spPr>
          <a:xfrm>
            <a:off x="5677719" y="2688724"/>
            <a:ext cx="1486524" cy="22684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42" name="Google Shape;24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J. Gozalvez, M. Sepulcre and R. Bauza, "IEEE 802.11p vehicle to infrastructure communications in urban environments," in IEEE Communications Magazine, vol. 50, no. 5, pp. 176-183, May 2012, doi: 10.1109/MCOM.2012.6194400.</a:t>
            </a:r>
            <a:endParaRPr/>
          </a:p>
        </p:txBody>
      </p:sp>
      <p:sp>
        <p:nvSpPr>
          <p:cNvPr id="243" name="Google Shape;243;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THANK YOU!</a:t>
            </a:r>
            <a:endParaRPr/>
          </a:p>
        </p:txBody>
      </p:sp>
      <p:sp>
        <p:nvSpPr>
          <p:cNvPr id="249" name="Google Shape;24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0" name="Google Shape;250;p39"/>
          <p:cNvPicPr preferRelativeResize="0"/>
          <p:nvPr/>
        </p:nvPicPr>
        <p:blipFill>
          <a:blip r:embed="rId3">
            <a:alphaModFix/>
          </a:blip>
          <a:stretch>
            <a:fillRect/>
          </a:stretch>
        </p:blipFill>
        <p:spPr>
          <a:xfrm>
            <a:off x="672588" y="0"/>
            <a:ext cx="769937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Traffic Safety &amp; Traffic Congestion</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 name="Google Shape;70;p15"/>
          <p:cNvPicPr preferRelativeResize="0"/>
          <p:nvPr/>
        </p:nvPicPr>
        <p:blipFill>
          <a:blip r:embed="rId3">
            <a:alphaModFix/>
          </a:blip>
          <a:stretch>
            <a:fillRect/>
          </a:stretch>
        </p:blipFill>
        <p:spPr>
          <a:xfrm>
            <a:off x="0" y="1152475"/>
            <a:ext cx="9144000" cy="3416400"/>
          </a:xfrm>
          <a:prstGeom prst="rect">
            <a:avLst/>
          </a:prstGeom>
          <a:noFill/>
          <a:ln>
            <a:noFill/>
          </a:ln>
        </p:spPr>
      </p:pic>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Deployment of RSUs</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roadside unit (RSU) is an important infrastructure for V2I communication.</a:t>
            </a:r>
            <a:endParaRPr/>
          </a:p>
          <a:p>
            <a:pPr indent="0" lvl="0" marL="0" rtl="0" algn="l">
              <a:spcBef>
                <a:spcPts val="1200"/>
              </a:spcBef>
              <a:spcAft>
                <a:spcPts val="0"/>
              </a:spcAft>
              <a:buNone/>
            </a:pPr>
            <a:r>
              <a:rPr lang="en"/>
              <a:t>The deployment of RSUs will provide a communication gateway for road traffic management authorities as well as infotainment service providers.</a:t>
            </a:r>
            <a:endParaRPr/>
          </a:p>
          <a:p>
            <a:pPr indent="0" lvl="0" marL="0" rtl="0" algn="l">
              <a:spcBef>
                <a:spcPts val="1200"/>
              </a:spcBef>
              <a:spcAft>
                <a:spcPts val="1200"/>
              </a:spcAft>
              <a:buNone/>
            </a:pPr>
            <a:r>
              <a:t/>
            </a:r>
            <a:endParaRPr/>
          </a:p>
        </p:txBody>
      </p:sp>
      <p:pic>
        <p:nvPicPr>
          <p:cNvPr id="78" name="Google Shape;78;p16"/>
          <p:cNvPicPr preferRelativeResize="0"/>
          <p:nvPr/>
        </p:nvPicPr>
        <p:blipFill>
          <a:blip r:embed="rId3">
            <a:alphaModFix/>
          </a:blip>
          <a:stretch>
            <a:fillRect/>
          </a:stretch>
        </p:blipFill>
        <p:spPr>
          <a:xfrm>
            <a:off x="1714500" y="2397269"/>
            <a:ext cx="3162724" cy="1808025"/>
          </a:xfrm>
          <a:prstGeom prst="rect">
            <a:avLst/>
          </a:prstGeom>
          <a:noFill/>
          <a:ln>
            <a:noFill/>
          </a:ln>
        </p:spPr>
      </p:pic>
      <p:sp>
        <p:nvSpPr>
          <p:cNvPr id="79" name="Google Shape;7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What is the difference between LOS and NLOS?</a:t>
            </a:r>
            <a:endParaRPr/>
          </a:p>
        </p:txBody>
      </p:sp>
      <p:sp>
        <p:nvSpPr>
          <p:cNvPr id="86" name="Google Shape;8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 vs NLOS</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93" name="Google Shape;9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4" name="Google Shape;94;p18"/>
          <p:cNvPicPr preferRelativeResize="0"/>
          <p:nvPr/>
        </p:nvPicPr>
        <p:blipFill>
          <a:blip r:embed="rId3">
            <a:alphaModFix/>
          </a:blip>
          <a:stretch>
            <a:fillRect/>
          </a:stretch>
        </p:blipFill>
        <p:spPr>
          <a:xfrm>
            <a:off x="311697" y="1509847"/>
            <a:ext cx="4344250" cy="2289250"/>
          </a:xfrm>
          <a:prstGeom prst="rect">
            <a:avLst/>
          </a:prstGeom>
          <a:noFill/>
          <a:ln>
            <a:noFill/>
          </a:ln>
        </p:spPr>
      </p:pic>
      <p:pic>
        <p:nvPicPr>
          <p:cNvPr id="95" name="Google Shape;95;p18"/>
          <p:cNvPicPr preferRelativeResize="0"/>
          <p:nvPr/>
        </p:nvPicPr>
        <p:blipFill>
          <a:blip r:embed="rId4">
            <a:alphaModFix/>
          </a:blip>
          <a:stretch>
            <a:fillRect/>
          </a:stretch>
        </p:blipFill>
        <p:spPr>
          <a:xfrm>
            <a:off x="4793125" y="1509850"/>
            <a:ext cx="4039175" cy="2289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V2I AND V2V COMMUNICATION FIELD TESTS</a:t>
            </a:r>
            <a:endParaRPr/>
          </a:p>
        </p:txBody>
      </p:sp>
      <p:sp>
        <p:nvSpPr>
          <p:cNvPr id="101" name="Google Shape;10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 name="Google Shape;102;p19"/>
          <p:cNvPicPr preferRelativeResize="0"/>
          <p:nvPr/>
        </p:nvPicPr>
        <p:blipFill>
          <a:blip r:embed="rId3">
            <a:alphaModFix/>
          </a:blip>
          <a:stretch>
            <a:fillRect/>
          </a:stretch>
        </p:blipFill>
        <p:spPr>
          <a:xfrm>
            <a:off x="311700" y="1152475"/>
            <a:ext cx="8520600" cy="3416400"/>
          </a:xfrm>
          <a:prstGeom prst="rect">
            <a:avLst/>
          </a:prstGeom>
          <a:noFill/>
          <a:ln>
            <a:noFill/>
          </a:ln>
        </p:spPr>
      </p:pic>
      <p:sp>
        <p:nvSpPr>
          <p:cNvPr id="103" name="Google Shape;10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MEASUREMENT CAMPAIGN: SCENARIO AND SETUP</a:t>
            </a:r>
            <a:endParaRPr/>
          </a:p>
        </p:txBody>
      </p:sp>
      <p:sp>
        <p:nvSpPr>
          <p:cNvPr id="109" name="Google Shape;10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URBAN SCENARIO</a:t>
            </a:r>
            <a:endParaRPr/>
          </a:p>
          <a:p>
            <a:pPr indent="0" lvl="0" marL="0" rtl="0" algn="l">
              <a:spcBef>
                <a:spcPts val="1200"/>
              </a:spcBef>
              <a:spcAft>
                <a:spcPts val="0"/>
              </a:spcAft>
              <a:buNone/>
            </a:pPr>
            <a:r>
              <a:rPr lang="en">
                <a:solidFill>
                  <a:srgbClr val="00FF00"/>
                </a:solidFill>
              </a:rPr>
              <a:t>RSU equipment and deployment.</a:t>
            </a:r>
            <a:endParaRPr>
              <a:solidFill>
                <a:srgbClr val="00FF00"/>
              </a:solidFill>
            </a:endParaRPr>
          </a:p>
          <a:p>
            <a:pPr indent="0" lvl="0" marL="0" rtl="0" algn="l">
              <a:spcBef>
                <a:spcPts val="1200"/>
              </a:spcBef>
              <a:spcAft>
                <a:spcPts val="0"/>
              </a:spcAft>
              <a:buNone/>
            </a:pPr>
            <a:r>
              <a:rPr lang="en"/>
              <a:t>The field testing focused on the 3 urban</a:t>
            </a:r>
            <a:endParaRPr/>
          </a:p>
          <a:p>
            <a:pPr indent="0" lvl="0" marL="0" rtl="0" algn="l">
              <a:spcBef>
                <a:spcPts val="1200"/>
              </a:spcBef>
              <a:spcAft>
                <a:spcPts val="0"/>
              </a:spcAft>
              <a:buNone/>
            </a:pPr>
            <a:r>
              <a:rPr lang="en"/>
              <a:t>scenarios:</a:t>
            </a:r>
            <a:endParaRPr/>
          </a:p>
          <a:p>
            <a:pPr indent="-342900" lvl="0" marL="457200" rtl="0" algn="l">
              <a:spcBef>
                <a:spcPts val="1200"/>
              </a:spcBef>
              <a:spcAft>
                <a:spcPts val="0"/>
              </a:spcAft>
              <a:buSzPts val="1800"/>
              <a:buChar char="●"/>
            </a:pPr>
            <a:r>
              <a:rPr b="1" lang="en"/>
              <a:t>Pasubio|A. Costa</a:t>
            </a:r>
            <a:endParaRPr b="1"/>
          </a:p>
          <a:p>
            <a:pPr indent="-342900" lvl="0" marL="457200" rtl="0" algn="l">
              <a:spcBef>
                <a:spcPts val="0"/>
              </a:spcBef>
              <a:spcAft>
                <a:spcPts val="0"/>
              </a:spcAft>
              <a:buSzPts val="1800"/>
              <a:buChar char="●"/>
            </a:pPr>
            <a:r>
              <a:rPr b="1" lang="en"/>
              <a:t>ring-way</a:t>
            </a:r>
            <a:endParaRPr b="1"/>
          </a:p>
          <a:p>
            <a:pPr indent="-342900" lvl="0" marL="457200" rtl="0" algn="l">
              <a:spcBef>
                <a:spcPts val="0"/>
              </a:spcBef>
              <a:spcAft>
                <a:spcPts val="0"/>
              </a:spcAft>
              <a:buSzPts val="1800"/>
              <a:buChar char="●"/>
            </a:pPr>
            <a:r>
              <a:rPr b="1" lang="en"/>
              <a:t>Open Market Fair|Irnerio</a:t>
            </a:r>
            <a:endParaRPr b="1"/>
          </a:p>
        </p:txBody>
      </p:sp>
      <p:pic>
        <p:nvPicPr>
          <p:cNvPr id="110" name="Google Shape;110;p20"/>
          <p:cNvPicPr preferRelativeResize="0"/>
          <p:nvPr/>
        </p:nvPicPr>
        <p:blipFill>
          <a:blip r:embed="rId3">
            <a:alphaModFix/>
          </a:blip>
          <a:stretch>
            <a:fillRect/>
          </a:stretch>
        </p:blipFill>
        <p:spPr>
          <a:xfrm>
            <a:off x="4481000" y="1219300"/>
            <a:ext cx="3462849" cy="2416175"/>
          </a:xfrm>
          <a:prstGeom prst="rect">
            <a:avLst/>
          </a:prstGeom>
          <a:noFill/>
          <a:ln>
            <a:noFill/>
          </a:ln>
        </p:spPr>
      </p:pic>
      <p:sp>
        <p:nvSpPr>
          <p:cNvPr id="111" name="Google Shape;111;p20"/>
          <p:cNvSpPr/>
          <p:nvPr/>
        </p:nvSpPr>
        <p:spPr>
          <a:xfrm>
            <a:off x="3966250" y="1709825"/>
            <a:ext cx="294300" cy="28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EQUIPMENT</a:t>
            </a:r>
            <a:endParaRPr/>
          </a:p>
        </p:txBody>
      </p:sp>
      <p:sp>
        <p:nvSpPr>
          <p:cNvPr id="118" name="Google Shape;11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field testing used one OBU in a </a:t>
            </a:r>
            <a:r>
              <a:rPr lang="en"/>
              <a:t>vehicle</a:t>
            </a:r>
            <a:r>
              <a:rPr lang="en"/>
              <a:t> and two portable RSUs, all of them equipped with an IEEE 802.11p DENSO Wireless Safety Unit prototype controlled by a standard laptop.</a:t>
            </a:r>
            <a:endParaRPr/>
          </a:p>
          <a:p>
            <a:pPr indent="-342900" lvl="0" marL="457200" rtl="0" algn="l">
              <a:spcBef>
                <a:spcPts val="0"/>
              </a:spcBef>
              <a:spcAft>
                <a:spcPts val="0"/>
              </a:spcAft>
              <a:buSzPts val="1800"/>
              <a:buChar char="●"/>
            </a:pPr>
            <a:r>
              <a:rPr lang="en"/>
              <a:t>The tests contained the deployment of different type of masts as shown in the center and right photo of the previous slide, that represents the RSU equipment deployed during the tests.</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rPr b="1" lang="en"/>
              <a:t>Next: Experimental Results</a:t>
            </a:r>
            <a:endParaRPr b="1"/>
          </a:p>
        </p:txBody>
      </p:sp>
      <p:sp>
        <p:nvSpPr>
          <p:cNvPr id="119" name="Google Shape;11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0" name="Google Shape;120;p21"/>
          <p:cNvPicPr preferRelativeResize="0"/>
          <p:nvPr/>
        </p:nvPicPr>
        <p:blipFill>
          <a:blip r:embed="rId3">
            <a:alphaModFix/>
          </a:blip>
          <a:stretch>
            <a:fillRect/>
          </a:stretch>
        </p:blipFill>
        <p:spPr>
          <a:xfrm>
            <a:off x="5858279" y="3429750"/>
            <a:ext cx="2569226" cy="17137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